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14B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6864" cy="2520280"/>
          </a:xfrm>
        </p:spPr>
        <p:txBody>
          <a:bodyPr>
            <a:normAutofit/>
          </a:bodyPr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выдвижения как принципы формальной организации текста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293096"/>
            <a:ext cx="4104456" cy="936104"/>
          </a:xfrm>
        </p:spPr>
        <p:txBody>
          <a:bodyPr>
            <a:normAutofit/>
          </a:bodyPr>
          <a:lstStyle/>
          <a:p>
            <a:pPr algn="r"/>
            <a:r>
              <a:rPr lang="ru-RU" sz="2400" b="1" i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Выполнила: Корж Ксения, 1мла</a:t>
            </a:r>
          </a:p>
        </p:txBody>
      </p:sp>
      <p:pic>
        <p:nvPicPr>
          <p:cNvPr id="5" name="Рисунок 4" descr="draft_lens1418649module9275190photo_1209177389kitten_and_books.jpg"/>
          <p:cNvPicPr>
            <a:picLocks noChangeAspect="1"/>
          </p:cNvPicPr>
          <p:nvPr/>
        </p:nvPicPr>
        <p:blipFill>
          <a:blip r:embed="rId3" cstate="print">
            <a:lum bright="10000" contrast="-10000"/>
          </a:blip>
          <a:stretch>
            <a:fillRect/>
          </a:stretch>
        </p:blipFill>
        <p:spPr>
          <a:xfrm>
            <a:off x="613709" y="3400213"/>
            <a:ext cx="4390339" cy="29415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Конвергенция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8352928" cy="413732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Термин и понятие введены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М.Риффатером.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Конвергенция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– схождение в одном месте пучка стилистических приемов, участвующих в единой стилистической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Арнольд, 1990: 64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Взаимодействуя, стилистические приемы оттеняют, высвечивают друг друга, и передаваемый ими сигнал не может пройти незамеченным.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7715200" cy="471338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Конвергенция - одно из важнейших средств обеспечения помехоустойчивости. </a:t>
            </a:r>
          </a:p>
          <a:p>
            <a:pPr algn="just"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Конвергенция интересна не только тем, что выделяет наиболее важное в тексте, но и тем, что на основе обратной связи может служить критерием наличия стилистической значимости у тех или иных элементов текста.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конвергенции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040560"/>
          </a:xfrm>
        </p:spPr>
        <p:txBody>
          <a:bodyPr lIns="0">
            <a:normAutofit lnSpcReduction="10000"/>
          </a:bodyPr>
          <a:lstStyle/>
          <a:p>
            <a:pPr algn="ctr">
              <a:buNone/>
            </a:pPr>
            <a:r>
              <a:rPr lang="en-US" sz="2200" i="1" smtClean="0"/>
              <a:t>The giant lion with iron</a:t>
            </a:r>
            <a:br>
              <a:rPr lang="en-US" sz="2200" i="1" smtClean="0"/>
            </a:br>
            <a:r>
              <a:rPr lang="en-US" sz="2200" i="1" smtClean="0"/>
              <a:t> claw in paw,</a:t>
            </a:r>
            <a:br>
              <a:rPr lang="en-US" sz="2200" i="1" smtClean="0"/>
            </a:br>
            <a:r>
              <a:rPr lang="en-US" sz="2200" i="1" smtClean="0"/>
              <a:t>and huge ruthless tooth</a:t>
            </a:r>
            <a:br>
              <a:rPr lang="en-US" sz="2200" i="1" smtClean="0"/>
            </a:br>
            <a:r>
              <a:rPr lang="en-US" sz="2200" i="1" smtClean="0"/>
              <a:t> in gory jaw;</a:t>
            </a:r>
            <a:br>
              <a:rPr lang="en-US" sz="2200" i="1" smtClean="0"/>
            </a:br>
            <a:r>
              <a:rPr lang="en-US" sz="2200" i="1" smtClean="0"/>
              <a:t>the pard dark-starred,</a:t>
            </a:r>
            <a:br>
              <a:rPr lang="en-US" sz="2200" i="1" smtClean="0"/>
            </a:br>
            <a:r>
              <a:rPr lang="en-US" sz="2200" i="1" smtClean="0"/>
              <a:t> fleet </a:t>
            </a:r>
            <a:r>
              <a:rPr lang="en-US" sz="2200" i="1" smtClean="0"/>
              <a:t>upon </a:t>
            </a:r>
            <a:r>
              <a:rPr lang="en-US" sz="2200" i="1" smtClean="0"/>
              <a:t>feet.</a:t>
            </a:r>
          </a:p>
          <a:p>
            <a:pPr algn="ctr">
              <a:buNone/>
            </a:pPr>
            <a:r>
              <a:rPr lang="en-US" sz="2200" i="1" smtClean="0"/>
              <a:t>(J.R.R. Tolkien)</a:t>
            </a:r>
            <a:endParaRPr lang="en-US" sz="2200" i="1" smtClean="0"/>
          </a:p>
          <a:p>
            <a:pPr algn="just">
              <a:buNone/>
            </a:pPr>
            <a:endParaRPr lang="en-US" sz="2400" i="1" smtClean="0"/>
          </a:p>
          <a:p>
            <a:pPr algn="just">
              <a:buNone/>
            </a:pPr>
            <a:r>
              <a:rPr lang="ru-RU" sz="2400" smtClean="0"/>
              <a:t>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данном отрывке конвергенция представлена: 1) Ассонансом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giant – lion – iron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2)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Рифмой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paw – jaw, fleet – feet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3)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Эпитетами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gory,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ruthless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Метафорой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dark-starred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5)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Синекдохой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claw in paw, tooth in jaw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6)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Гиперболой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giant, huge, fleet upon feet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) Параллелизмом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with claw in paw – tooth in jaw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Обманутое ожидание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Термин введен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Р. Якобсоном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Суть эффекта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непрерывность, линейность речи означает, что появление каждого отдельного элемента подготовлено предшествующим и само подготавливает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последующие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Арнольд, 1990: 70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При такой связи переходы от одного элемента к другому малозаметны, однако если на этом фоне появляются элементы малой вероятности, то возникает нарушение непрерывности: неподготовленное и неожиданное создает сопротивление восприятию, преодоление этого сопротивления требует усилия со стороны читателя, а потому сильнее на него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воздействует.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482453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Обманутое ожидание в том или ином виде встречается в любой области искусства и в любом его направлении, а в языке на любом его уровне. 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лексике это могут быть редкие слова: архаизмы, заимствования, авторские неологизмы, слова со специфической лексической окраской, или слова в необычной для них синтаксической функции, или использование перифраза, оксюморона и т.д. 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 однообразном стилевом фоне резко выделяются слова иного стиля. Неожиданность возникает также как нарушение логической последовательности.</a:t>
            </a:r>
          </a:p>
          <a:p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8863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Обманутое ожидание может быть также представлено в поэтическом тексте явлением 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переноса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– перенос на следующую строку или даже в следующую строфу слов, грамматически и логически связанных с концом предыдущей, что ослабляет возможность паузы в конце строки, что заставляет читателя фиксировать внимание на отрезке речи. </a:t>
            </a:r>
            <a:endParaRPr lang="en-US" sz="2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Переход к новой мысли или эмоции или дальнейшее развитие уже начатого при этом не сглаживается, а напротив, становится более заметным в силу своей неожиданности.</a:t>
            </a:r>
          </a:p>
          <a:p>
            <a:pPr algn="just">
              <a:buFont typeface="Wingdings" pitchFamily="2" charset="2"/>
              <a:buChar char="Ø"/>
            </a:pP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Важным фактором является усиление ожидания непосредственно перед появлением элемента малой предсказуемости, т.е. увеличение упорядоченности элементов контекста. </a:t>
            </a:r>
          </a:p>
          <a:p>
            <a:pPr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обманутого ожидания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2200" b="1" i="1" smtClean="0"/>
              <a:t>There's a kitten </a:t>
            </a:r>
            <a:r>
              <a:rPr lang="en-US" sz="2200" i="1" smtClean="0"/>
              <a:t>on my head</a:t>
            </a:r>
            <a:br>
              <a:rPr lang="en-US" sz="2200" i="1" smtClean="0"/>
            </a:br>
            <a:r>
              <a:rPr lang="en-US" sz="2200" b="1" i="1" smtClean="0"/>
              <a:t>There's a kitten </a:t>
            </a:r>
            <a:r>
              <a:rPr lang="en-US" sz="2200" i="1" smtClean="0"/>
              <a:t>in the bread!</a:t>
            </a:r>
            <a:br>
              <a:rPr lang="en-US" sz="2200" i="1" smtClean="0"/>
            </a:br>
            <a:r>
              <a:rPr lang="en-US" sz="2200" b="1" i="1" smtClean="0"/>
              <a:t>There's a kitten </a:t>
            </a:r>
            <a:r>
              <a:rPr lang="en-US" sz="2200" i="1" smtClean="0"/>
              <a:t>in my shoe</a:t>
            </a:r>
            <a:br>
              <a:rPr lang="en-US" sz="2200" i="1" smtClean="0"/>
            </a:br>
            <a:r>
              <a:rPr lang="en-US" sz="2200" b="1" i="1" smtClean="0"/>
              <a:t>I don't believe </a:t>
            </a:r>
            <a:r>
              <a:rPr lang="en-US" sz="2200" i="1" smtClean="0"/>
              <a:t>we just have </a:t>
            </a:r>
            <a:r>
              <a:rPr lang="en-US" sz="2200" b="1" i="1" smtClean="0"/>
              <a:t>two</a:t>
            </a:r>
            <a:r>
              <a:rPr lang="en-US" sz="2200" i="1" smtClean="0"/>
              <a:t>!</a:t>
            </a:r>
          </a:p>
          <a:p>
            <a:pPr algn="ctr">
              <a:buNone/>
            </a:pPr>
            <a:r>
              <a:rPr lang="en-US" sz="2200" i="1" smtClean="0">
                <a:cs typeface="Times New Roman" pitchFamily="18" charset="0"/>
              </a:rPr>
              <a:t>(H. Reese)</a:t>
            </a:r>
            <a:endParaRPr lang="en-US" sz="2200" i="1" smtClean="0"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данном примере обманутое ожидание возникает из-за того,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что последняя строка становится неожиданной после многократного повторения анафорических фраз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There’s a kitten…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а также из-за логического противоречия с началом стихотворения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Kittens kittens everywhere!)</a:t>
            </a:r>
          </a:p>
          <a:p>
            <a:pPr algn="just">
              <a:buNone/>
            </a:pPr>
            <a:endParaRPr lang="ru-RU" sz="2400" i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200" i="1" smtClean="0"/>
              <a:t>Ode on the Death of a Favorite </a:t>
            </a:r>
            <a:r>
              <a:rPr lang="en-US" sz="2200" i="1" smtClean="0"/>
              <a:t>Cat </a:t>
            </a:r>
            <a:r>
              <a:rPr lang="en-US" sz="2200" i="1" smtClean="0"/>
              <a:t>– </a:t>
            </a:r>
          </a:p>
          <a:p>
            <a:pPr algn="ctr">
              <a:buNone/>
            </a:pPr>
            <a:r>
              <a:rPr lang="en-US" sz="2200" i="1" smtClean="0"/>
              <a:t>Drowned </a:t>
            </a:r>
            <a:r>
              <a:rPr lang="en-US" sz="2200" i="1" smtClean="0"/>
              <a:t>in a Tub </a:t>
            </a:r>
            <a:r>
              <a:rPr lang="en-US" sz="2200" i="1" smtClean="0"/>
              <a:t>of </a:t>
            </a:r>
            <a:r>
              <a:rPr lang="en-US" sz="2200" i="1" smtClean="0"/>
              <a:t>Goldfishes (Th. Gray)</a:t>
            </a:r>
          </a:p>
          <a:p>
            <a:pPr algn="just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данном названии стихотворени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прием обманутого ожидания реализуется за счет контраста слов высокого стиля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Ode on the death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обычного, даже просторечного стиля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Drowned in a tub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Сильные позиции текста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 сильным позициям традиционно относятся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заглавия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подзаголовки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эпиграфы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начало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конец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произведения  (части,  главы, главки),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имена собственные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анаграммы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цитаты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аллюзии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реминисценции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Кольцова, Лунина, 2007: 25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 их помощью автор подчеркивает наиболее значимые для понимания произведения элементы структуры и одновременно определяет основные  «смысловые вехи» той или иной композиционной части или текста в целом.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использованной литературы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Арнольд И.В. Стилистика современного английского языка (Стилистика декодирования). – М.: Просвещение, 1990. – 301с.</a:t>
            </a:r>
          </a:p>
          <a:p>
            <a:pPr marL="457200" indent="-457200" algn="just"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Кольцова Л.М., Лунина О.А. Художественный текст в современной лингвистической парадигме. – Воронеж: Воронежский Государственный Университет, 2007. – 51с. –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URL: </a:t>
            </a:r>
            <a:r>
              <a:rPr lang="en-US" sz="2000" u="sng" smtClean="0">
                <a:solidFill>
                  <a:srgbClr val="0314B5"/>
                </a:solidFill>
                <a:latin typeface="Times New Roman" pitchFamily="18" charset="0"/>
                <a:cs typeface="Times New Roman" pitchFamily="18" charset="0"/>
              </a:rPr>
              <a:t>http://window.edu.ru/resource/558/59558/files/may07122.pdf</a:t>
            </a:r>
            <a:endParaRPr lang="ru-RU" sz="2000" u="sng" smtClean="0">
              <a:solidFill>
                <a:srgbClr val="0314B5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Краткий словарь когнитивных терминов. / под общей редакцией Е.С. Кубряковой. – М.: Филологический факультет МГУ им. М.В. Ломоносова, 1997.  - 197с.</a:t>
            </a:r>
          </a:p>
          <a:p>
            <a:pPr marL="457200" indent="-457200" algn="just">
              <a:buAutoNum type="arabicPeriod"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Щирова И.А., Гончарова Е.А. Многомерность текста: понимание и интерпретация. – СПб.: ООО «Книжный дом», 2007. – 472с.</a:t>
            </a:r>
            <a:endParaRPr lang="en-US" sz="200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Leech G. Language in Literature: Style and Foregrounding. – Longman Pub Group, 2008. – 222p.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Выдвижение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276872"/>
            <a:ext cx="8820472" cy="2304256"/>
          </a:xfrm>
        </p:spPr>
        <p:txBody>
          <a:bodyPr/>
          <a:lstStyle/>
          <a:p>
            <a:pPr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Выдвижение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– способы формальной организации текста, фокусирующие внимание читателя на определенных элементах сообщения и устанавливающие семантически релевантные отношения между элементами одного или чаще разных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уровней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Арнольд, 1990: 62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выдвижения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Устанавливает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иерархию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внутритекстовых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значимостей, которая позволяет видеть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связи между текстовым целым и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отдельными частями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, выделять главное на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фоне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второстепенного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Щирова, Гончарова, 2007: 165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].</a:t>
            </a: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Обеспечивает связность и целостность текста, делает его более удобным для восприятия и устанавливает связи между частями текста и между целым текстом и его отдельными составляющими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Ø"/>
            </a:pP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Направляет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интерпретацию текста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активизирует знания, мнения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, установки и эмоции, облегчает поиск релевантной информации, снижает потребность в больших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объемах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информации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Краткий словарь…, 1997: 22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5904656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Защищает сообщение от помех и облегчает декодирование, создавая такую упорядоченность информации, благодаря которой читатель сможет расшифровать ранее неизвестные ему элементы кода.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Образует эстетический контекст и выполняет целый ряд смысловых функций, одной из которых является экспрессивность. </a:t>
            </a:r>
          </a:p>
          <a:p>
            <a:pPr lvl="0"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Экспрессивность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- такое свойство текста или части текста, которое передает смысл с увеличенной интенсивностью и имеет своим результатом эмоциональное или логическое усиление, которое может быть или не быть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образным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Арнольд, 1990: 63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выдвижения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6131024" cy="392129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Сцепление</a:t>
            </a:r>
          </a:p>
          <a:p>
            <a:pPr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Конвергенция</a:t>
            </a:r>
          </a:p>
          <a:p>
            <a:pPr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Обманутое ожидание</a:t>
            </a:r>
          </a:p>
          <a:p>
            <a:pPr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Сильные позиции текста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Сцепление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35334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Понятие и термин разработаны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Левиным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и предложены для поэзии. 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Сцепление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– появление сходных элементов в сходных позициях, сообщающее целостность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тексту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Арнольд, 1990: 66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Помогает раскрыть характер и суть единства формы и содержания в художественном произведении в целом, переходя от декодирования на уровне значения отдельных форм к раскрытия структуры и смысла целого, допуская обобщение больших сегментов целого.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Сцепление проявляется на любых уровнях и на разных по величине отрезках текста. 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Сходство элементов в парадигматике может быть фонетическим, структурным или семантическим. 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Сходство позиций – категория синтагматическая и может иметь синтаксическую природу или основываться на месте элемента в речевой цепи или в структуре стиха.</a:t>
            </a:r>
          </a:p>
          <a:p>
            <a:pPr algn="just"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Параллелизм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– частный случай сцепления, обязательно основанный на синтаксическом сходстве элементов. 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5832648"/>
          </a:xfrm>
        </p:spPr>
        <p:txBody>
          <a:bodyPr>
            <a:normAutofit/>
          </a:bodyPr>
          <a:lstStyle/>
          <a:p>
            <a:endParaRPr lang="ru-RU" smtClean="0"/>
          </a:p>
          <a:p>
            <a:pPr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Структурное сходство, как в прозе, так и в стихах, отражается в сходстве морфологических конструкций и в синтаксическом параллелизме, а семантическое – в использовании синонимов, антонимов, слов, связанных родо-видовыми отношениями (гипонимов).</a:t>
            </a:r>
          </a:p>
          <a:p>
            <a:pPr algn="just">
              <a:buFont typeface="Wingdings" pitchFamily="2" charset="2"/>
              <a:buChar char="Ø"/>
            </a:pP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 поэтическом тексте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сходство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 сцеплении может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осуществляться фонетически -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 типу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рифмы,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аллитерации, ассонанса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– и синтаксически – параллелизм, антитеза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[Leech, 2007: 29-32]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white-and-blue-backgrounds-powerpoint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сцепления</a:t>
            </a: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/>
          <a:lstStyle/>
          <a:p>
            <a:pPr algn="ctr">
              <a:buNone/>
            </a:pPr>
            <a:r>
              <a:rPr lang="en-US" sz="2000" b="1" i="1" smtClean="0"/>
              <a:t>Kittens kittens </a:t>
            </a:r>
            <a:r>
              <a:rPr lang="en-US" sz="2000" i="1" smtClean="0"/>
              <a:t>everywhere</a:t>
            </a:r>
            <a:br>
              <a:rPr lang="en-US" sz="2000" i="1" smtClean="0"/>
            </a:br>
            <a:r>
              <a:rPr lang="en-US" sz="2000" b="1" i="1" smtClean="0"/>
              <a:t>Kittens</a:t>
            </a:r>
            <a:r>
              <a:rPr lang="en-US" sz="2000" i="1" smtClean="0"/>
              <a:t> chewing on my hair</a:t>
            </a:r>
            <a:br>
              <a:rPr lang="en-US" sz="2000" i="1" smtClean="0"/>
            </a:br>
            <a:r>
              <a:rPr lang="en-US" sz="2000" b="1" i="1" smtClean="0"/>
              <a:t>Kittens </a:t>
            </a:r>
            <a:r>
              <a:rPr lang="en-US" sz="2000" i="1" smtClean="0"/>
              <a:t>climbing up my jeans</a:t>
            </a:r>
            <a:br>
              <a:rPr lang="en-US" sz="2000" i="1" smtClean="0"/>
            </a:br>
            <a:r>
              <a:rPr lang="en-US" sz="2000" b="1" i="1" smtClean="0"/>
              <a:t>Kittens</a:t>
            </a:r>
            <a:r>
              <a:rPr lang="en-US" sz="2000" i="1" smtClean="0"/>
              <a:t> hanging from the screens</a:t>
            </a:r>
            <a:br>
              <a:rPr lang="en-US" sz="2000" i="1" smtClean="0"/>
            </a:br>
            <a:r>
              <a:rPr lang="en-US" sz="2000" i="1" smtClean="0"/>
              <a:t>There's a kitten on each shoulder</a:t>
            </a:r>
            <a:br>
              <a:rPr lang="en-US" sz="2000" i="1" smtClean="0"/>
            </a:br>
            <a:r>
              <a:rPr lang="en-US" sz="2000" i="1" smtClean="0"/>
              <a:t>Will</a:t>
            </a:r>
            <a:r>
              <a:rPr lang="en-US" sz="2000" b="1" i="1" smtClean="0"/>
              <a:t> they </a:t>
            </a:r>
            <a:r>
              <a:rPr lang="en-US" sz="2000" i="1" smtClean="0"/>
              <a:t>do this when they're </a:t>
            </a:r>
            <a:r>
              <a:rPr lang="en-US" sz="2000" i="1" smtClean="0"/>
              <a:t>older</a:t>
            </a:r>
            <a:r>
              <a:rPr lang="en-US" sz="2000" i="1" smtClean="0"/>
              <a:t>?</a:t>
            </a:r>
          </a:p>
          <a:p>
            <a:pPr algn="ctr">
              <a:buNone/>
            </a:pPr>
            <a:r>
              <a:rPr lang="en-US" sz="2000" i="1" smtClean="0">
                <a:latin typeface="Times New Roman" pitchFamily="18" charset="0"/>
                <a:cs typeface="Times New Roman" pitchFamily="18" charset="0"/>
              </a:rPr>
              <a:t>(H. Reese)</a:t>
            </a:r>
            <a:endParaRPr lang="ru-RU" sz="2000" i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i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данном отрывке сцепление представлено повторами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kittens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анафорой и параллелизмом, контекстными синонимами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chewing – climbing – hanging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использованием личного местоимения (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they – kittens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1020</Words>
  <Application>Microsoft Office PowerPoint</Application>
  <PresentationFormat>Экран (4:3)</PresentationFormat>
  <Paragraphs>88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Принципы выдвижения как принципы формальной организации текста</vt:lpstr>
      <vt:lpstr>Выдвижение</vt:lpstr>
      <vt:lpstr>Функции выдвижения</vt:lpstr>
      <vt:lpstr>Слайд 4</vt:lpstr>
      <vt:lpstr>Типы выдвижения</vt:lpstr>
      <vt:lpstr>Сцепление</vt:lpstr>
      <vt:lpstr>Слайд 7</vt:lpstr>
      <vt:lpstr>Слайд 8</vt:lpstr>
      <vt:lpstr>Пример сцепления</vt:lpstr>
      <vt:lpstr>Конвергенция</vt:lpstr>
      <vt:lpstr>Слайд 11</vt:lpstr>
      <vt:lpstr>Пример конвергенции</vt:lpstr>
      <vt:lpstr>Обманутое ожидание</vt:lpstr>
      <vt:lpstr>Слайд 14</vt:lpstr>
      <vt:lpstr>Слайд 15</vt:lpstr>
      <vt:lpstr>Пример обманутого ожидания</vt:lpstr>
      <vt:lpstr>Сильные позиции текста</vt:lpstr>
      <vt:lpstr>Список использованной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26</cp:revision>
  <dcterms:created xsi:type="dcterms:W3CDTF">2012-11-25T12:37:08Z</dcterms:created>
  <dcterms:modified xsi:type="dcterms:W3CDTF">2012-11-25T19:43:52Z</dcterms:modified>
</cp:coreProperties>
</file>